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3" r:id="rId1"/>
  </p:sldMasterIdLst>
  <p:sldIdLst>
    <p:sldId id="256" r:id="rId2"/>
    <p:sldId id="258" r:id="rId3"/>
    <p:sldId id="262" r:id="rId4"/>
    <p:sldId id="263" r:id="rId5"/>
    <p:sldId id="259" r:id="rId6"/>
    <p:sldId id="269" r:id="rId7"/>
    <p:sldId id="270" r:id="rId8"/>
    <p:sldId id="260" r:id="rId9"/>
    <p:sldId id="261" r:id="rId10"/>
    <p:sldId id="264" r:id="rId11"/>
    <p:sldId id="271" r:id="rId12"/>
    <p:sldId id="268" r:id="rId13"/>
    <p:sldId id="27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47B06C-3532-452A-AA71-2D3CCC0A58FB}" v="1" dt="2021-09-09T18:30:17.449"/>
    <p1510:client id="{E0F028B1-4BF1-8B15-3E9A-F7DE6CC80BFA}" v="208" dt="2021-09-09T17:31:42.2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keyta@boe.richmondk12.ga.us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keyta@boe.richmondk12.ga.u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368527-516E-488E-96D5-C08CE47A3C24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9CD195D-DC76-4F05-8F84-5848EC7482AC}">
      <dgm:prSet phldr="0"/>
      <dgm:spPr/>
      <dgm:t>
        <a:bodyPr/>
        <a:lstStyle/>
        <a:p>
          <a:pPr rtl="0"/>
          <a:r>
            <a:rPr lang="en-US" b="1" i="0" u="sng" strike="noStrike" cap="none" baseline="0" noProof="0">
              <a:latin typeface="Tw Cen MT Condensed"/>
            </a:rPr>
            <a:t>Ways to get in contact with the teacher</a:t>
          </a:r>
        </a:p>
      </dgm:t>
    </dgm:pt>
    <dgm:pt modelId="{8E6C13EA-71D8-42CA-9363-F80EB4266179}" type="parTrans" cxnId="{F3831C22-A9C0-43F0-94FF-890FE22ABFC1}">
      <dgm:prSet/>
      <dgm:spPr/>
      <dgm:t>
        <a:bodyPr/>
        <a:lstStyle/>
        <a:p>
          <a:endParaRPr lang="en-US"/>
        </a:p>
      </dgm:t>
    </dgm:pt>
    <dgm:pt modelId="{86731059-7FCF-4C7C-9320-17987FEB157E}" type="sibTrans" cxnId="{F3831C22-A9C0-43F0-94FF-890FE22ABFC1}">
      <dgm:prSet/>
      <dgm:spPr/>
      <dgm:t>
        <a:bodyPr/>
        <a:lstStyle/>
        <a:p>
          <a:endParaRPr lang="en-US"/>
        </a:p>
      </dgm:t>
    </dgm:pt>
    <dgm:pt modelId="{0C7B45ED-0B5E-4961-B3AE-8681BCAF9B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1. Write in your child's daily folder​</a:t>
          </a:r>
        </a:p>
      </dgm:t>
    </dgm:pt>
    <dgm:pt modelId="{3AEDC019-25DB-468F-A7A0-857EC1860A93}" type="parTrans" cxnId="{2DEBA4C3-C272-4AB3-B00C-E6B464CB10EC}">
      <dgm:prSet/>
      <dgm:spPr/>
      <dgm:t>
        <a:bodyPr/>
        <a:lstStyle/>
        <a:p>
          <a:endParaRPr lang="en-US"/>
        </a:p>
      </dgm:t>
    </dgm:pt>
    <dgm:pt modelId="{489A25F6-B431-43A7-B8A5-C91DB9692BDA}" type="sibTrans" cxnId="{2DEBA4C3-C272-4AB3-B00C-E6B464CB10EC}">
      <dgm:prSet/>
      <dgm:spPr/>
      <dgm:t>
        <a:bodyPr/>
        <a:lstStyle/>
        <a:p>
          <a:endParaRPr lang="en-US"/>
        </a:p>
      </dgm:t>
    </dgm:pt>
    <dgm:pt modelId="{5660AA0C-DFF0-4807-A089-4481BE7D2F50}">
      <dgm:prSet/>
      <dgm:spPr/>
      <dgm:t>
        <a:bodyPr/>
        <a:lstStyle/>
        <a:p>
          <a:pPr rtl="0"/>
          <a:r>
            <a:rPr lang="en-US" dirty="0"/>
            <a:t>2. DOJO</a:t>
          </a:r>
          <a:r>
            <a:rPr lang="en-US" dirty="0">
              <a:latin typeface="Tw Cen MT Condensed" panose="020B0606020104020203"/>
            </a:rPr>
            <a:t>/ Remind </a:t>
          </a:r>
          <a:r>
            <a:rPr lang="en-US" dirty="0"/>
            <a:t> message​</a:t>
          </a:r>
        </a:p>
      </dgm:t>
    </dgm:pt>
    <dgm:pt modelId="{5A61B62C-5972-46CE-8725-DAE636AD9F52}" type="parTrans" cxnId="{70E4CD14-B00C-445B-B2FC-C2072A0B8353}">
      <dgm:prSet/>
      <dgm:spPr/>
      <dgm:t>
        <a:bodyPr/>
        <a:lstStyle/>
        <a:p>
          <a:endParaRPr lang="en-US"/>
        </a:p>
      </dgm:t>
    </dgm:pt>
    <dgm:pt modelId="{6D8EDF64-BB86-4324-8CEF-BCC7193421E0}" type="sibTrans" cxnId="{70E4CD14-B00C-445B-B2FC-C2072A0B8353}">
      <dgm:prSet/>
      <dgm:spPr/>
      <dgm:t>
        <a:bodyPr/>
        <a:lstStyle/>
        <a:p>
          <a:endParaRPr lang="en-US"/>
        </a:p>
      </dgm:t>
    </dgm:pt>
    <dgm:pt modelId="{0641CDF8-DA9A-41E6-9F8F-12236610FF5E}">
      <dgm:prSet/>
      <dgm:spPr/>
      <dgm:t>
        <a:bodyPr/>
        <a:lstStyle/>
        <a:p>
          <a:pPr rtl="0"/>
          <a:r>
            <a:rPr lang="en-US" dirty="0"/>
            <a:t>3. email- </a:t>
          </a:r>
          <a:r>
            <a:rPr lang="en-US" dirty="0">
              <a:hlinkClick xmlns:r="http://schemas.openxmlformats.org/officeDocument/2006/relationships" r:id="rId1"/>
            </a:rPr>
            <a:t>keyta@boe.</a:t>
          </a:r>
          <a:r>
            <a:rPr lang="en-US" dirty="0">
              <a:latin typeface="Tw Cen MT Condensed" panose="020B0606020104020203"/>
              <a:hlinkClick xmlns:r="http://schemas.openxmlformats.org/officeDocument/2006/relationships" r:id="rId1"/>
            </a:rPr>
            <a:t>richmondk12.ga.</a:t>
          </a:r>
          <a:r>
            <a:rPr lang="en-US" dirty="0">
              <a:latin typeface="Tw Cen MT Condensed" panose="020B0606020104020203"/>
            </a:rPr>
            <a:t>usBrownch@boe.richmond.k12.ga..us</a:t>
          </a:r>
          <a:endParaRPr lang="en-US" dirty="0">
            <a:hlinkClick xmlns:r="http://schemas.openxmlformats.org/officeDocument/2006/relationships" r:id="rId1"/>
          </a:endParaRPr>
        </a:p>
      </dgm:t>
    </dgm:pt>
    <dgm:pt modelId="{E3CAA0EA-45E2-46FE-8B00-977BF71E97AF}" type="parTrans" cxnId="{03F47677-ED9E-4645-9641-4560980352CD}">
      <dgm:prSet/>
      <dgm:spPr/>
      <dgm:t>
        <a:bodyPr/>
        <a:lstStyle/>
        <a:p>
          <a:endParaRPr lang="en-US"/>
        </a:p>
      </dgm:t>
    </dgm:pt>
    <dgm:pt modelId="{D006291D-37A1-4166-8000-AA33E6BD0077}" type="sibTrans" cxnId="{03F47677-ED9E-4645-9641-4560980352CD}">
      <dgm:prSet/>
      <dgm:spPr/>
      <dgm:t>
        <a:bodyPr/>
        <a:lstStyle/>
        <a:p>
          <a:endParaRPr lang="en-US"/>
        </a:p>
      </dgm:t>
    </dgm:pt>
    <dgm:pt modelId="{E04636F0-CBB5-41A5-8B97-DF33E51B03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4.Call school – 706-796-4969 and leave message </a:t>
          </a:r>
        </a:p>
      </dgm:t>
    </dgm:pt>
    <dgm:pt modelId="{D43628D7-387A-439A-A146-964DD6F6F43D}" type="parTrans" cxnId="{D28B41E7-9FDB-4840-802A-FDF9A81E1003}">
      <dgm:prSet/>
      <dgm:spPr/>
      <dgm:t>
        <a:bodyPr/>
        <a:lstStyle/>
        <a:p>
          <a:endParaRPr lang="en-US"/>
        </a:p>
      </dgm:t>
    </dgm:pt>
    <dgm:pt modelId="{8DAC9C22-BF0C-474A-BD8D-8F5413992F8B}" type="sibTrans" cxnId="{D28B41E7-9FDB-4840-802A-FDF9A81E1003}">
      <dgm:prSet/>
      <dgm:spPr/>
      <dgm:t>
        <a:bodyPr/>
        <a:lstStyle/>
        <a:p>
          <a:endParaRPr lang="en-US"/>
        </a:p>
      </dgm:t>
    </dgm:pt>
    <dgm:pt modelId="{AC53869A-0015-4E8E-8821-F2F467412DC1}" type="pres">
      <dgm:prSet presAssocID="{17368527-516E-488E-96D5-C08CE47A3C24}" presName="outerComposite" presStyleCnt="0">
        <dgm:presLayoutVars>
          <dgm:chMax val="5"/>
          <dgm:dir/>
          <dgm:resizeHandles val="exact"/>
        </dgm:presLayoutVars>
      </dgm:prSet>
      <dgm:spPr/>
    </dgm:pt>
    <dgm:pt modelId="{7E15C82A-91BC-469B-8608-043F825523D9}" type="pres">
      <dgm:prSet presAssocID="{17368527-516E-488E-96D5-C08CE47A3C24}" presName="dummyMaxCanvas" presStyleCnt="0">
        <dgm:presLayoutVars/>
      </dgm:prSet>
      <dgm:spPr/>
    </dgm:pt>
    <dgm:pt modelId="{3475D15E-E5EB-4DB8-AF03-5A6F89B84C3A}" type="pres">
      <dgm:prSet presAssocID="{17368527-516E-488E-96D5-C08CE47A3C24}" presName="FiveNodes_1" presStyleLbl="node1" presStyleIdx="0" presStyleCnt="5">
        <dgm:presLayoutVars>
          <dgm:bulletEnabled val="1"/>
        </dgm:presLayoutVars>
      </dgm:prSet>
      <dgm:spPr/>
    </dgm:pt>
    <dgm:pt modelId="{35368A7E-82FC-4E0F-89A7-829AA66511F9}" type="pres">
      <dgm:prSet presAssocID="{17368527-516E-488E-96D5-C08CE47A3C24}" presName="FiveNodes_2" presStyleLbl="node1" presStyleIdx="1" presStyleCnt="5">
        <dgm:presLayoutVars>
          <dgm:bulletEnabled val="1"/>
        </dgm:presLayoutVars>
      </dgm:prSet>
      <dgm:spPr/>
    </dgm:pt>
    <dgm:pt modelId="{5D79EF04-CEEC-46B2-908A-4645D8151508}" type="pres">
      <dgm:prSet presAssocID="{17368527-516E-488E-96D5-C08CE47A3C24}" presName="FiveNodes_3" presStyleLbl="node1" presStyleIdx="2" presStyleCnt="5">
        <dgm:presLayoutVars>
          <dgm:bulletEnabled val="1"/>
        </dgm:presLayoutVars>
      </dgm:prSet>
      <dgm:spPr/>
    </dgm:pt>
    <dgm:pt modelId="{EDD3EF78-CA61-46F1-927C-B42382B1FB36}" type="pres">
      <dgm:prSet presAssocID="{17368527-516E-488E-96D5-C08CE47A3C24}" presName="FiveNodes_4" presStyleLbl="node1" presStyleIdx="3" presStyleCnt="5">
        <dgm:presLayoutVars>
          <dgm:bulletEnabled val="1"/>
        </dgm:presLayoutVars>
      </dgm:prSet>
      <dgm:spPr/>
    </dgm:pt>
    <dgm:pt modelId="{C212AED9-F380-4320-8D25-86D29E0CDCE2}" type="pres">
      <dgm:prSet presAssocID="{17368527-516E-488E-96D5-C08CE47A3C24}" presName="FiveNodes_5" presStyleLbl="node1" presStyleIdx="4" presStyleCnt="5">
        <dgm:presLayoutVars>
          <dgm:bulletEnabled val="1"/>
        </dgm:presLayoutVars>
      </dgm:prSet>
      <dgm:spPr/>
    </dgm:pt>
    <dgm:pt modelId="{D43B9A0E-8657-4FD8-89F4-D0B9A3F55AEE}" type="pres">
      <dgm:prSet presAssocID="{17368527-516E-488E-96D5-C08CE47A3C24}" presName="FiveConn_1-2" presStyleLbl="fgAccFollowNode1" presStyleIdx="0" presStyleCnt="4">
        <dgm:presLayoutVars>
          <dgm:bulletEnabled val="1"/>
        </dgm:presLayoutVars>
      </dgm:prSet>
      <dgm:spPr/>
    </dgm:pt>
    <dgm:pt modelId="{5706EDFC-0C35-4134-AD41-DC013228AA8F}" type="pres">
      <dgm:prSet presAssocID="{17368527-516E-488E-96D5-C08CE47A3C24}" presName="FiveConn_2-3" presStyleLbl="fgAccFollowNode1" presStyleIdx="1" presStyleCnt="4">
        <dgm:presLayoutVars>
          <dgm:bulletEnabled val="1"/>
        </dgm:presLayoutVars>
      </dgm:prSet>
      <dgm:spPr/>
    </dgm:pt>
    <dgm:pt modelId="{ECA7060C-4EB4-419E-93AB-FCBF28FC7E05}" type="pres">
      <dgm:prSet presAssocID="{17368527-516E-488E-96D5-C08CE47A3C24}" presName="FiveConn_3-4" presStyleLbl="fgAccFollowNode1" presStyleIdx="2" presStyleCnt="4">
        <dgm:presLayoutVars>
          <dgm:bulletEnabled val="1"/>
        </dgm:presLayoutVars>
      </dgm:prSet>
      <dgm:spPr/>
    </dgm:pt>
    <dgm:pt modelId="{7012F2F1-24F3-4BC6-8189-F551BBE353C0}" type="pres">
      <dgm:prSet presAssocID="{17368527-516E-488E-96D5-C08CE47A3C24}" presName="FiveConn_4-5" presStyleLbl="fgAccFollowNode1" presStyleIdx="3" presStyleCnt="4">
        <dgm:presLayoutVars>
          <dgm:bulletEnabled val="1"/>
        </dgm:presLayoutVars>
      </dgm:prSet>
      <dgm:spPr/>
    </dgm:pt>
    <dgm:pt modelId="{1506647C-A28A-494D-B175-843AA66FD703}" type="pres">
      <dgm:prSet presAssocID="{17368527-516E-488E-96D5-C08CE47A3C24}" presName="FiveNodes_1_text" presStyleLbl="node1" presStyleIdx="4" presStyleCnt="5">
        <dgm:presLayoutVars>
          <dgm:bulletEnabled val="1"/>
        </dgm:presLayoutVars>
      </dgm:prSet>
      <dgm:spPr/>
    </dgm:pt>
    <dgm:pt modelId="{179F8865-C923-4FCC-BE04-D8CF1082458E}" type="pres">
      <dgm:prSet presAssocID="{17368527-516E-488E-96D5-C08CE47A3C24}" presName="FiveNodes_2_text" presStyleLbl="node1" presStyleIdx="4" presStyleCnt="5">
        <dgm:presLayoutVars>
          <dgm:bulletEnabled val="1"/>
        </dgm:presLayoutVars>
      </dgm:prSet>
      <dgm:spPr/>
    </dgm:pt>
    <dgm:pt modelId="{F3B371AD-0C6E-4876-A394-3E9E44C3E7A1}" type="pres">
      <dgm:prSet presAssocID="{17368527-516E-488E-96D5-C08CE47A3C24}" presName="FiveNodes_3_text" presStyleLbl="node1" presStyleIdx="4" presStyleCnt="5">
        <dgm:presLayoutVars>
          <dgm:bulletEnabled val="1"/>
        </dgm:presLayoutVars>
      </dgm:prSet>
      <dgm:spPr/>
    </dgm:pt>
    <dgm:pt modelId="{39C3D5F9-A8DD-42AA-A8E3-9E83A80C2864}" type="pres">
      <dgm:prSet presAssocID="{17368527-516E-488E-96D5-C08CE47A3C24}" presName="FiveNodes_4_text" presStyleLbl="node1" presStyleIdx="4" presStyleCnt="5">
        <dgm:presLayoutVars>
          <dgm:bulletEnabled val="1"/>
        </dgm:presLayoutVars>
      </dgm:prSet>
      <dgm:spPr/>
    </dgm:pt>
    <dgm:pt modelId="{D82BC067-22CD-44E7-8F83-5294E9E833B8}" type="pres">
      <dgm:prSet presAssocID="{17368527-516E-488E-96D5-C08CE47A3C2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0E4CD14-B00C-445B-B2FC-C2072A0B8353}" srcId="{17368527-516E-488E-96D5-C08CE47A3C24}" destId="{5660AA0C-DFF0-4807-A089-4481BE7D2F50}" srcOrd="2" destOrd="0" parTransId="{5A61B62C-5972-46CE-8725-DAE636AD9F52}" sibTransId="{6D8EDF64-BB86-4324-8CEF-BCC7193421E0}"/>
    <dgm:cxn modelId="{D747751A-35F2-4AFE-897D-4181C86660C7}" type="presOf" srcId="{86731059-7FCF-4C7C-9320-17987FEB157E}" destId="{D43B9A0E-8657-4FD8-89F4-D0B9A3F55AEE}" srcOrd="0" destOrd="0" presId="urn:microsoft.com/office/officeart/2005/8/layout/vProcess5"/>
    <dgm:cxn modelId="{17D4AA1A-3423-43B3-B51F-F9AC08CA9E46}" type="presOf" srcId="{17368527-516E-488E-96D5-C08CE47A3C24}" destId="{AC53869A-0015-4E8E-8821-F2F467412DC1}" srcOrd="0" destOrd="0" presId="urn:microsoft.com/office/officeart/2005/8/layout/vProcess5"/>
    <dgm:cxn modelId="{1E3DA521-BDE7-48BD-BE12-E0525424C627}" type="presOf" srcId="{E04636F0-CBB5-41A5-8B97-DF33E51B03D3}" destId="{C212AED9-F380-4320-8D25-86D29E0CDCE2}" srcOrd="0" destOrd="0" presId="urn:microsoft.com/office/officeart/2005/8/layout/vProcess5"/>
    <dgm:cxn modelId="{F3831C22-A9C0-43F0-94FF-890FE22ABFC1}" srcId="{17368527-516E-488E-96D5-C08CE47A3C24}" destId="{A9CD195D-DC76-4F05-8F84-5848EC7482AC}" srcOrd="0" destOrd="0" parTransId="{8E6C13EA-71D8-42CA-9363-F80EB4266179}" sibTransId="{86731059-7FCF-4C7C-9320-17987FEB157E}"/>
    <dgm:cxn modelId="{4A7A9F26-9AF1-4A7C-84B3-A1EEBC6D243F}" type="presOf" srcId="{E04636F0-CBB5-41A5-8B97-DF33E51B03D3}" destId="{D82BC067-22CD-44E7-8F83-5294E9E833B8}" srcOrd="1" destOrd="0" presId="urn:microsoft.com/office/officeart/2005/8/layout/vProcess5"/>
    <dgm:cxn modelId="{0A148D2A-6790-4324-8559-AE9816B4590C}" type="presOf" srcId="{D006291D-37A1-4166-8000-AA33E6BD0077}" destId="{7012F2F1-24F3-4BC6-8189-F551BBE353C0}" srcOrd="0" destOrd="0" presId="urn:microsoft.com/office/officeart/2005/8/layout/vProcess5"/>
    <dgm:cxn modelId="{9CEF2874-18F2-4FBC-9BFC-37A20F7191B2}" type="presOf" srcId="{A9CD195D-DC76-4F05-8F84-5848EC7482AC}" destId="{1506647C-A28A-494D-B175-843AA66FD703}" srcOrd="1" destOrd="0" presId="urn:microsoft.com/office/officeart/2005/8/layout/vProcess5"/>
    <dgm:cxn modelId="{7F621256-6DBF-48BE-9EF1-20D5E5CE6055}" type="presOf" srcId="{6D8EDF64-BB86-4324-8CEF-BCC7193421E0}" destId="{ECA7060C-4EB4-419E-93AB-FCBF28FC7E05}" srcOrd="0" destOrd="0" presId="urn:microsoft.com/office/officeart/2005/8/layout/vProcess5"/>
    <dgm:cxn modelId="{03F47677-ED9E-4645-9641-4560980352CD}" srcId="{17368527-516E-488E-96D5-C08CE47A3C24}" destId="{0641CDF8-DA9A-41E6-9F8F-12236610FF5E}" srcOrd="3" destOrd="0" parTransId="{E3CAA0EA-45E2-46FE-8B00-977BF71E97AF}" sibTransId="{D006291D-37A1-4166-8000-AA33E6BD0077}"/>
    <dgm:cxn modelId="{D65AAC79-7491-4091-AB38-52D4602A3B9F}" type="presOf" srcId="{A9CD195D-DC76-4F05-8F84-5848EC7482AC}" destId="{3475D15E-E5EB-4DB8-AF03-5A6F89B84C3A}" srcOrd="0" destOrd="0" presId="urn:microsoft.com/office/officeart/2005/8/layout/vProcess5"/>
    <dgm:cxn modelId="{DD22BD7D-538E-4D17-ACDA-A2C6C8F9D3FC}" type="presOf" srcId="{0641CDF8-DA9A-41E6-9F8F-12236610FF5E}" destId="{EDD3EF78-CA61-46F1-927C-B42382B1FB36}" srcOrd="0" destOrd="0" presId="urn:microsoft.com/office/officeart/2005/8/layout/vProcess5"/>
    <dgm:cxn modelId="{3755DE8C-E775-42DF-84E5-A5EE18CAC838}" type="presOf" srcId="{0C7B45ED-0B5E-4961-B3AE-8681BCAF9B3D}" destId="{179F8865-C923-4FCC-BE04-D8CF1082458E}" srcOrd="1" destOrd="0" presId="urn:microsoft.com/office/officeart/2005/8/layout/vProcess5"/>
    <dgm:cxn modelId="{CB140D90-FC14-4E66-B84F-4E83E8AC93EA}" type="presOf" srcId="{5660AA0C-DFF0-4807-A089-4481BE7D2F50}" destId="{F3B371AD-0C6E-4876-A394-3E9E44C3E7A1}" srcOrd="1" destOrd="0" presId="urn:microsoft.com/office/officeart/2005/8/layout/vProcess5"/>
    <dgm:cxn modelId="{F39B6293-8524-4F1A-A04B-5528AE9FE1C1}" type="presOf" srcId="{489A25F6-B431-43A7-B8A5-C91DB9692BDA}" destId="{5706EDFC-0C35-4134-AD41-DC013228AA8F}" srcOrd="0" destOrd="0" presId="urn:microsoft.com/office/officeart/2005/8/layout/vProcess5"/>
    <dgm:cxn modelId="{1A61849C-D630-482D-9B1C-A4A57EAF89EC}" type="presOf" srcId="{0641CDF8-DA9A-41E6-9F8F-12236610FF5E}" destId="{39C3D5F9-A8DD-42AA-A8E3-9E83A80C2864}" srcOrd="1" destOrd="0" presId="urn:microsoft.com/office/officeart/2005/8/layout/vProcess5"/>
    <dgm:cxn modelId="{0EB6B6A5-930F-4597-A5EA-DFD2F97DF1FF}" type="presOf" srcId="{0C7B45ED-0B5E-4961-B3AE-8681BCAF9B3D}" destId="{35368A7E-82FC-4E0F-89A7-829AA66511F9}" srcOrd="0" destOrd="0" presId="urn:microsoft.com/office/officeart/2005/8/layout/vProcess5"/>
    <dgm:cxn modelId="{3EF520A7-9959-4A02-8AC9-F64FAA9BA512}" type="presOf" srcId="{5660AA0C-DFF0-4807-A089-4481BE7D2F50}" destId="{5D79EF04-CEEC-46B2-908A-4645D8151508}" srcOrd="0" destOrd="0" presId="urn:microsoft.com/office/officeart/2005/8/layout/vProcess5"/>
    <dgm:cxn modelId="{2DEBA4C3-C272-4AB3-B00C-E6B464CB10EC}" srcId="{17368527-516E-488E-96D5-C08CE47A3C24}" destId="{0C7B45ED-0B5E-4961-B3AE-8681BCAF9B3D}" srcOrd="1" destOrd="0" parTransId="{3AEDC019-25DB-468F-A7A0-857EC1860A93}" sibTransId="{489A25F6-B431-43A7-B8A5-C91DB9692BDA}"/>
    <dgm:cxn modelId="{D28B41E7-9FDB-4840-802A-FDF9A81E1003}" srcId="{17368527-516E-488E-96D5-C08CE47A3C24}" destId="{E04636F0-CBB5-41A5-8B97-DF33E51B03D3}" srcOrd="4" destOrd="0" parTransId="{D43628D7-387A-439A-A146-964DD6F6F43D}" sibTransId="{8DAC9C22-BF0C-474A-BD8D-8F5413992F8B}"/>
    <dgm:cxn modelId="{E4431FB5-F792-4A0E-A64E-5638E05FC947}" type="presParOf" srcId="{AC53869A-0015-4E8E-8821-F2F467412DC1}" destId="{7E15C82A-91BC-469B-8608-043F825523D9}" srcOrd="0" destOrd="0" presId="urn:microsoft.com/office/officeart/2005/8/layout/vProcess5"/>
    <dgm:cxn modelId="{78B100BC-922B-4E03-B8C2-A93000AF8B01}" type="presParOf" srcId="{AC53869A-0015-4E8E-8821-F2F467412DC1}" destId="{3475D15E-E5EB-4DB8-AF03-5A6F89B84C3A}" srcOrd="1" destOrd="0" presId="urn:microsoft.com/office/officeart/2005/8/layout/vProcess5"/>
    <dgm:cxn modelId="{9B6882E5-3E4D-440B-AFA2-CC9C631ACBAB}" type="presParOf" srcId="{AC53869A-0015-4E8E-8821-F2F467412DC1}" destId="{35368A7E-82FC-4E0F-89A7-829AA66511F9}" srcOrd="2" destOrd="0" presId="urn:microsoft.com/office/officeart/2005/8/layout/vProcess5"/>
    <dgm:cxn modelId="{E89EF3B9-A527-4678-88A6-CA047AB44494}" type="presParOf" srcId="{AC53869A-0015-4E8E-8821-F2F467412DC1}" destId="{5D79EF04-CEEC-46B2-908A-4645D8151508}" srcOrd="3" destOrd="0" presId="urn:microsoft.com/office/officeart/2005/8/layout/vProcess5"/>
    <dgm:cxn modelId="{1D270FAC-ACD4-4917-93FF-39390C8FAEB3}" type="presParOf" srcId="{AC53869A-0015-4E8E-8821-F2F467412DC1}" destId="{EDD3EF78-CA61-46F1-927C-B42382B1FB36}" srcOrd="4" destOrd="0" presId="urn:microsoft.com/office/officeart/2005/8/layout/vProcess5"/>
    <dgm:cxn modelId="{480E76BD-F87B-4191-8E4A-5F55CDBDAF48}" type="presParOf" srcId="{AC53869A-0015-4E8E-8821-F2F467412DC1}" destId="{C212AED9-F380-4320-8D25-86D29E0CDCE2}" srcOrd="5" destOrd="0" presId="urn:microsoft.com/office/officeart/2005/8/layout/vProcess5"/>
    <dgm:cxn modelId="{0187D86D-70D7-4EA7-B719-14630C4B65F5}" type="presParOf" srcId="{AC53869A-0015-4E8E-8821-F2F467412DC1}" destId="{D43B9A0E-8657-4FD8-89F4-D0B9A3F55AEE}" srcOrd="6" destOrd="0" presId="urn:microsoft.com/office/officeart/2005/8/layout/vProcess5"/>
    <dgm:cxn modelId="{C3D6D5B2-8531-407B-9CA9-13F21AFDE029}" type="presParOf" srcId="{AC53869A-0015-4E8E-8821-F2F467412DC1}" destId="{5706EDFC-0C35-4134-AD41-DC013228AA8F}" srcOrd="7" destOrd="0" presId="urn:microsoft.com/office/officeart/2005/8/layout/vProcess5"/>
    <dgm:cxn modelId="{BCD0485A-613A-47BE-A0DC-A51776D0DD58}" type="presParOf" srcId="{AC53869A-0015-4E8E-8821-F2F467412DC1}" destId="{ECA7060C-4EB4-419E-93AB-FCBF28FC7E05}" srcOrd="8" destOrd="0" presId="urn:microsoft.com/office/officeart/2005/8/layout/vProcess5"/>
    <dgm:cxn modelId="{D3A9C272-CEFE-4A6A-B952-50CA67A7FF80}" type="presParOf" srcId="{AC53869A-0015-4E8E-8821-F2F467412DC1}" destId="{7012F2F1-24F3-4BC6-8189-F551BBE353C0}" srcOrd="9" destOrd="0" presId="urn:microsoft.com/office/officeart/2005/8/layout/vProcess5"/>
    <dgm:cxn modelId="{BA0211BA-B002-4BBD-8AEC-9A5B074C73CA}" type="presParOf" srcId="{AC53869A-0015-4E8E-8821-F2F467412DC1}" destId="{1506647C-A28A-494D-B175-843AA66FD703}" srcOrd="10" destOrd="0" presId="urn:microsoft.com/office/officeart/2005/8/layout/vProcess5"/>
    <dgm:cxn modelId="{75956C8F-641D-4A0C-B44D-8202221F04D3}" type="presParOf" srcId="{AC53869A-0015-4E8E-8821-F2F467412DC1}" destId="{179F8865-C923-4FCC-BE04-D8CF1082458E}" srcOrd="11" destOrd="0" presId="urn:microsoft.com/office/officeart/2005/8/layout/vProcess5"/>
    <dgm:cxn modelId="{98AF18C6-9C65-4892-A34D-F32EBC29EC34}" type="presParOf" srcId="{AC53869A-0015-4E8E-8821-F2F467412DC1}" destId="{F3B371AD-0C6E-4876-A394-3E9E44C3E7A1}" srcOrd="12" destOrd="0" presId="urn:microsoft.com/office/officeart/2005/8/layout/vProcess5"/>
    <dgm:cxn modelId="{EFDD8789-1B0E-41C8-9057-3834DA1948B4}" type="presParOf" srcId="{AC53869A-0015-4E8E-8821-F2F467412DC1}" destId="{39C3D5F9-A8DD-42AA-A8E3-9E83A80C2864}" srcOrd="13" destOrd="0" presId="urn:microsoft.com/office/officeart/2005/8/layout/vProcess5"/>
    <dgm:cxn modelId="{F3007072-8948-4C7C-B45F-593A4935B12A}" type="presParOf" srcId="{AC53869A-0015-4E8E-8821-F2F467412DC1}" destId="{D82BC067-22CD-44E7-8F83-5294E9E833B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5D15E-E5EB-4DB8-AF03-5A6F89B84C3A}">
      <dsp:nvSpPr>
        <dsp:cNvPr id="0" name=""/>
        <dsp:cNvSpPr/>
      </dsp:nvSpPr>
      <dsp:spPr>
        <a:xfrm>
          <a:off x="0" y="0"/>
          <a:ext cx="7484601" cy="6509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u="sng" strike="noStrike" kern="1200" cap="none" baseline="0" noProof="0">
              <a:latin typeface="Tw Cen MT Condensed"/>
            </a:rPr>
            <a:t>Ways to get in contact with the teacher</a:t>
          </a:r>
        </a:p>
      </dsp:txBody>
      <dsp:txXfrm>
        <a:off x="19065" y="19065"/>
        <a:ext cx="6706035" cy="612802"/>
      </dsp:txXfrm>
    </dsp:sp>
    <dsp:sp modelId="{35368A7E-82FC-4E0F-89A7-829AA66511F9}">
      <dsp:nvSpPr>
        <dsp:cNvPr id="0" name=""/>
        <dsp:cNvSpPr/>
      </dsp:nvSpPr>
      <dsp:spPr>
        <a:xfrm>
          <a:off x="558915" y="741339"/>
          <a:ext cx="7484601" cy="650932"/>
        </a:xfrm>
        <a:prstGeom prst="roundRect">
          <a:avLst>
            <a:gd name="adj" fmla="val 10000"/>
          </a:avLst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1. Write in your child's daily folder​</a:t>
          </a:r>
        </a:p>
      </dsp:txBody>
      <dsp:txXfrm>
        <a:off x="577980" y="760404"/>
        <a:ext cx="6464450" cy="612802"/>
      </dsp:txXfrm>
    </dsp:sp>
    <dsp:sp modelId="{5D79EF04-CEEC-46B2-908A-4645D8151508}">
      <dsp:nvSpPr>
        <dsp:cNvPr id="0" name=""/>
        <dsp:cNvSpPr/>
      </dsp:nvSpPr>
      <dsp:spPr>
        <a:xfrm>
          <a:off x="1117830" y="1482679"/>
          <a:ext cx="7484601" cy="650932"/>
        </a:xfrm>
        <a:prstGeom prst="roundRect">
          <a:avLst>
            <a:gd name="adj" fmla="val 10000"/>
          </a:avLst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2. DOJO</a:t>
          </a:r>
          <a:r>
            <a:rPr lang="en-US" sz="1900" kern="1200" dirty="0">
              <a:latin typeface="Tw Cen MT Condensed" panose="020B0606020104020203"/>
            </a:rPr>
            <a:t>/ Remind </a:t>
          </a:r>
          <a:r>
            <a:rPr lang="en-US" sz="1900" kern="1200" dirty="0"/>
            <a:t> message​</a:t>
          </a:r>
        </a:p>
      </dsp:txBody>
      <dsp:txXfrm>
        <a:off x="1136895" y="1501744"/>
        <a:ext cx="6464450" cy="612802"/>
      </dsp:txXfrm>
    </dsp:sp>
    <dsp:sp modelId="{EDD3EF78-CA61-46F1-927C-B42382B1FB36}">
      <dsp:nvSpPr>
        <dsp:cNvPr id="0" name=""/>
        <dsp:cNvSpPr/>
      </dsp:nvSpPr>
      <dsp:spPr>
        <a:xfrm>
          <a:off x="1676745" y="2224019"/>
          <a:ext cx="7484601" cy="650932"/>
        </a:xfrm>
        <a:prstGeom prst="roundRect">
          <a:avLst>
            <a:gd name="adj" fmla="val 10000"/>
          </a:avLst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3. email- </a:t>
          </a:r>
          <a:r>
            <a:rPr lang="en-US" sz="1900" kern="1200" dirty="0">
              <a:hlinkClick xmlns:r="http://schemas.openxmlformats.org/officeDocument/2006/relationships" r:id="rId1"/>
            </a:rPr>
            <a:t>keyta@boe.</a:t>
          </a:r>
          <a:r>
            <a:rPr lang="en-US" sz="1900" kern="1200" dirty="0">
              <a:latin typeface="Tw Cen MT Condensed" panose="020B0606020104020203"/>
              <a:hlinkClick xmlns:r="http://schemas.openxmlformats.org/officeDocument/2006/relationships" r:id="rId1"/>
            </a:rPr>
            <a:t>richmondk12.ga.</a:t>
          </a:r>
          <a:r>
            <a:rPr lang="en-US" sz="1900" kern="1200" dirty="0">
              <a:latin typeface="Tw Cen MT Condensed" panose="020B0606020104020203"/>
            </a:rPr>
            <a:t>usBrownch@boe.richmond.k12.ga..us</a:t>
          </a:r>
          <a:endParaRPr lang="en-US" sz="1900" kern="1200" dirty="0">
            <a:hlinkClick xmlns:r="http://schemas.openxmlformats.org/officeDocument/2006/relationships" r:id="rId1"/>
          </a:endParaRPr>
        </a:p>
      </dsp:txBody>
      <dsp:txXfrm>
        <a:off x="1695810" y="2243084"/>
        <a:ext cx="6464450" cy="612802"/>
      </dsp:txXfrm>
    </dsp:sp>
    <dsp:sp modelId="{C212AED9-F380-4320-8D25-86D29E0CDCE2}">
      <dsp:nvSpPr>
        <dsp:cNvPr id="0" name=""/>
        <dsp:cNvSpPr/>
      </dsp:nvSpPr>
      <dsp:spPr>
        <a:xfrm>
          <a:off x="2235660" y="2965359"/>
          <a:ext cx="7484601" cy="650932"/>
        </a:xfrm>
        <a:prstGeom prst="roundRect">
          <a:avLst>
            <a:gd name="adj" fmla="val 10000"/>
          </a:avLst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4.Call school – 706-796-4969 and leave message </a:t>
          </a:r>
        </a:p>
      </dsp:txBody>
      <dsp:txXfrm>
        <a:off x="2254725" y="2984424"/>
        <a:ext cx="6464450" cy="612802"/>
      </dsp:txXfrm>
    </dsp:sp>
    <dsp:sp modelId="{D43B9A0E-8657-4FD8-89F4-D0B9A3F55AEE}">
      <dsp:nvSpPr>
        <dsp:cNvPr id="0" name=""/>
        <dsp:cNvSpPr/>
      </dsp:nvSpPr>
      <dsp:spPr>
        <a:xfrm>
          <a:off x="7061495" y="475542"/>
          <a:ext cx="423106" cy="423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7156694" y="475542"/>
        <a:ext cx="232708" cy="318387"/>
      </dsp:txXfrm>
    </dsp:sp>
    <dsp:sp modelId="{5706EDFC-0C35-4134-AD41-DC013228AA8F}">
      <dsp:nvSpPr>
        <dsp:cNvPr id="0" name=""/>
        <dsp:cNvSpPr/>
      </dsp:nvSpPr>
      <dsp:spPr>
        <a:xfrm>
          <a:off x="7620410" y="1216882"/>
          <a:ext cx="423106" cy="423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613955"/>
            <a:satOff val="4090"/>
            <a:lumOff val="374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613955"/>
              <a:satOff val="4090"/>
              <a:lumOff val="3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7715609" y="1216882"/>
        <a:ext cx="232708" cy="318387"/>
      </dsp:txXfrm>
    </dsp:sp>
    <dsp:sp modelId="{ECA7060C-4EB4-419E-93AB-FCBF28FC7E05}">
      <dsp:nvSpPr>
        <dsp:cNvPr id="0" name=""/>
        <dsp:cNvSpPr/>
      </dsp:nvSpPr>
      <dsp:spPr>
        <a:xfrm>
          <a:off x="8179325" y="1947373"/>
          <a:ext cx="423106" cy="423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227910"/>
            <a:satOff val="8180"/>
            <a:lumOff val="74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227910"/>
              <a:satOff val="8180"/>
              <a:lumOff val="7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8274524" y="1947373"/>
        <a:ext cx="232708" cy="318387"/>
      </dsp:txXfrm>
    </dsp:sp>
    <dsp:sp modelId="{7012F2F1-24F3-4BC6-8189-F551BBE353C0}">
      <dsp:nvSpPr>
        <dsp:cNvPr id="0" name=""/>
        <dsp:cNvSpPr/>
      </dsp:nvSpPr>
      <dsp:spPr>
        <a:xfrm>
          <a:off x="8738240" y="2695945"/>
          <a:ext cx="423106" cy="423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841865"/>
            <a:satOff val="12270"/>
            <a:lumOff val="1122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841865"/>
              <a:satOff val="12270"/>
              <a:lumOff val="11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8833439" y="2695945"/>
        <a:ext cx="232708" cy="3183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269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09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8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0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87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596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906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6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61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033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13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31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2.png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esheninger.blogspot.com/2015/03/remind-takes-student-and-stakeholder.html" TargetMode="Externa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hyperlink" Target="https://nam11.safelinks.protection.outlook.com/?url=https%3A%2F%2Fclassdojo.com%2Finvite%2F%3Fc%3DC8E3SQ9&amp;data=04%7C01%7CKeyTa%40BOE.Richmond.k12.ga.us%7C15b28f15dd9f485d08f908d973b6ea52%7C30b22d4073624f1783a92530927b6f65%7C0%7C0%7C637668051710338000%7CUnknown%7CTWFpbGZsb3d8eyJWIjoiMC4wLjAwMDAiLCJQIjoiV2luMzIiLCJBTiI6Ik1haWwiLCJXVCI6Mn0%3D%7C1000&amp;sdata=L25rA9nObctY%2B2Kj1RLYB2e0%2BVUJbY7vnjHxvOV0ih0%3D&amp;reserved=0" TargetMode="External"/><Relationship Id="rId5" Type="http://schemas.openxmlformats.org/officeDocument/2006/relationships/hyperlink" Target="http://blogs.lse.ac.uk/parenting4digitalfuture/2017/01/04/classdojo-poses-data-protection-concerns-for-parents/" TargetMode="External"/><Relationship Id="rId4" Type="http://schemas.openxmlformats.org/officeDocument/2006/relationships/image" Target="../media/image23.jpe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7.png"/><Relationship Id="rId5" Type="http://schemas.openxmlformats.org/officeDocument/2006/relationships/hyperlink" Target="http://alabamaschoolconnection.org/2013/08/27/how-to-start-a-meaningful-partnership-with-your-childs-teacher/" TargetMode="Externa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9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4.png"/><Relationship Id="rId5" Type="http://schemas.openxmlformats.org/officeDocument/2006/relationships/hyperlink" Target="http://dyosmaraki.blogspot.com/2011/04/blog-post_20.html" TargetMode="Externa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8.pn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0.pn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Pre-k orientation 2021-2022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Pre-k Teachers</a:t>
            </a:r>
          </a:p>
        </p:txBody>
      </p:sp>
      <p:pic>
        <p:nvPicPr>
          <p:cNvPr id="4" name="Picture 4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73959EBF-CDE6-4FE1-8E6C-F8B773626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816723" y="371004"/>
            <a:ext cx="3628464" cy="3471403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93FD9AF7-DEFA-49F0-A633-3EBDE4CB89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6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805">
        <p:fade/>
      </p:transition>
    </mc:Choice>
    <mc:Fallback>
      <p:transition spd="med" advTm="11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BDDD243-ED5F-4896-B18B-ABCF4B7E1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9E6BB3-DF2B-4751-97C5-B3DB949AE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95F36-ADAA-4856-9282-A9D89172B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11819"/>
            <a:ext cx="972007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Snacks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96FE96-EBD7-4025-9C0F-CC92179EB417}"/>
              </a:ext>
            </a:extLst>
          </p:cNvPr>
          <p:cNvSpPr txBox="1"/>
          <p:nvPr/>
        </p:nvSpPr>
        <p:spPr>
          <a:xfrm>
            <a:off x="1024129" y="643467"/>
            <a:ext cx="4750138" cy="3606798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70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70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70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70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700" dirty="0"/>
              <a:t> We need donations; they will be greatly appreciated, </a:t>
            </a:r>
            <a:r>
              <a:rPr lang="en-US" sz="1700" b="1" dirty="0"/>
              <a:t>no peanut products please.  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700" b="1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700" b="1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700" b="1" dirty="0"/>
              <a:t>They must be individually wrapped 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70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700" dirty="0"/>
              <a:t>* We have 22 student's total</a:t>
            </a:r>
          </a:p>
        </p:txBody>
      </p:sp>
      <p:pic>
        <p:nvPicPr>
          <p:cNvPr id="4" name="Picture 4" descr="A picture containing indoor, table&#10;&#10;Description generated with very high confidence">
            <a:extLst>
              <a:ext uri="{FF2B5EF4-FFF2-40B4-BE49-F238E27FC236}">
                <a16:creationId xmlns:a16="http://schemas.microsoft.com/office/drawing/2014/main" id="{0BF5AA79-0958-4A24-904B-EA4BD7DF9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17734" y="1568654"/>
            <a:ext cx="4747090" cy="17564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1721DD-D110-44EE-82A7-D56AB687E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04427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3F076D48-D84A-4D84-B920-803AD642CA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59"/>
    </mc:Choice>
    <mc:Fallback>
      <p:transition spd="slow" advTm="17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3634F-45E9-4A57-8BAB-2EBA42471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Class DOJO Or Remind </a:t>
            </a:r>
          </a:p>
        </p:txBody>
      </p:sp>
      <p:pic>
        <p:nvPicPr>
          <p:cNvPr id="3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2A285E32-B971-4843-A83D-A1814A559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27618" y="2891611"/>
            <a:ext cx="4439264" cy="2219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C24C26-917A-4AE0-AAED-A1B3122490AF}"/>
              </a:ext>
            </a:extLst>
          </p:cNvPr>
          <p:cNvSpPr txBox="1"/>
          <p:nvPr/>
        </p:nvSpPr>
        <p:spPr>
          <a:xfrm>
            <a:off x="1532626" y="2323381"/>
            <a:ext cx="323203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Mrs. Key's class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27CA0-FA4D-4E94-A3FE-24625D8D750A}"/>
              </a:ext>
            </a:extLst>
          </p:cNvPr>
          <p:cNvSpPr txBox="1"/>
          <p:nvPr/>
        </p:nvSpPr>
        <p:spPr>
          <a:xfrm>
            <a:off x="1530829" y="5657131"/>
            <a:ext cx="30451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  <a:hlinkClick r:id="rId6"/>
              </a:rPr>
              <a:t>https://classdojo.com/invite/?c=C8E3SQ9</a:t>
            </a:r>
            <a:endParaRPr lang="en-US"/>
          </a:p>
        </p:txBody>
      </p:sp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EAF9D662-5221-4A66-94A9-4460B54C01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269192" y="2852684"/>
            <a:ext cx="4209690" cy="2216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DDC021-91B5-4363-A6C8-D1BDE4E241EE}"/>
              </a:ext>
            </a:extLst>
          </p:cNvPr>
          <p:cNvSpPr txBox="1"/>
          <p:nvPr/>
        </p:nvSpPr>
        <p:spPr>
          <a:xfrm>
            <a:off x="7539666" y="2263176"/>
            <a:ext cx="419531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Mrs. Brown's Class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027C3BCC-A4B1-4659-9A52-6AE6264789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3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46"/>
    </mc:Choice>
    <mc:Fallback>
      <p:transition spd="slow" advTm="2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9F709-4461-4FF4-8077-97B6E2133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                Parent Conferences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52830-6897-438D-8DD7-CB87285ED799}"/>
              </a:ext>
            </a:extLst>
          </p:cNvPr>
          <p:cNvSpPr txBox="1"/>
          <p:nvPr/>
        </p:nvSpPr>
        <p:spPr>
          <a:xfrm>
            <a:off x="1530724" y="2415988"/>
            <a:ext cx="769620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We do 2 conferences per school year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1. (Early December) 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2.  (Early-Mid May)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BE21DD9-CCA0-48CC-97EC-6AC0C5853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11135" y="1710018"/>
            <a:ext cx="2743200" cy="2743200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E4EA778C-4E46-41C7-92AC-A8F0926B4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46"/>
    </mc:Choice>
    <mc:Fallback>
      <p:transition spd="slow" advTm="22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9">
            <a:extLst>
              <a:ext uri="{FF2B5EF4-FFF2-40B4-BE49-F238E27FC236}">
                <a16:creationId xmlns:a16="http://schemas.microsoft.com/office/drawing/2014/main" id="{22953FD7-F17A-4D8D-8237-93E8D5671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21">
            <a:extLst>
              <a:ext uri="{FF2B5EF4-FFF2-40B4-BE49-F238E27FC236}">
                <a16:creationId xmlns:a16="http://schemas.microsoft.com/office/drawing/2014/main" id="{883F9AA6-0DA9-4F38-AA8A-C355838EB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0E26-0239-484A-88B6-95D4327FE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52954"/>
            <a:ext cx="972007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 cap="all" spc="1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Contact Info 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45FA27-EB18-4E04-8C96-68F7A0BC1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62137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A02B1EDD-6AE7-4B8F-BD02-7FED2A092F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5822401"/>
              </p:ext>
            </p:extLst>
          </p:nvPr>
        </p:nvGraphicFramePr>
        <p:xfrm>
          <a:off x="1023938" y="992221"/>
          <a:ext cx="9720262" cy="3616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852147B0-698B-426D-AEC2-9FAECFD5A1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8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76"/>
    </mc:Choice>
    <mc:Fallback>
      <p:transition spd="slow" advTm="36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1A9B9E1-AE3D-4F69-9670-71C92ED1B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E4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6EF05-2BC9-404B-A35F-D1A152389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pc="100">
                <a:solidFill>
                  <a:srgbClr val="FFFFFF"/>
                </a:solidFill>
              </a:rPr>
              <a:t>Daily Routine 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234ED8A-BEE3-4F34-B45B-731E1E292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EC5AF4D-D1D7-49B1-BFB0-36FFC194DD7D}"/>
              </a:ext>
            </a:extLst>
          </p:cNvPr>
          <p:cNvSpPr txBox="1"/>
          <p:nvPr/>
        </p:nvSpPr>
        <p:spPr>
          <a:xfrm>
            <a:off x="1024129" y="2286000"/>
            <a:ext cx="3791711" cy="3931920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rgbClr val="FFFFFF"/>
                </a:solidFill>
              </a:rPr>
              <a:t>School Day: 8:15AM -3:15PM. </a:t>
            </a:r>
            <a:endParaRPr lang="en-US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rgbClr val="FFFFFF"/>
                </a:solidFill>
              </a:rPr>
              <a:t>Your Student is considered tardy after 8:15A</a:t>
            </a:r>
            <a:r>
              <a:rPr lang="en-US" i="1" dirty="0">
                <a:solidFill>
                  <a:srgbClr val="FFFFFF"/>
                </a:solidFill>
              </a:rPr>
              <a:t>M </a:t>
            </a:r>
            <a:endParaRPr lang="en-US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i="1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i="1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i="1" dirty="0">
                <a:solidFill>
                  <a:srgbClr val="FFFFFF"/>
                </a:solidFill>
              </a:rPr>
              <a:t>Parents CANNOT pick a student up  after 2:30PM.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6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55F14082-F98A-4148-BB9B-E57F079C8FA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r="192" b="3"/>
          <a:stretch/>
        </p:blipFill>
        <p:spPr>
          <a:xfrm>
            <a:off x="6096000" y="640080"/>
            <a:ext cx="5455921" cy="5577840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05A8E8D-172B-4DBC-9440-07C58A0C5C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2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9143">
        <p:fade/>
      </p:transition>
    </mc:Choice>
    <mc:Fallback>
      <p:transition spd="slow" advTm="191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1A9B9E1-AE3D-4F69-9670-71C92ED1B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050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E1A1E-ACD4-480C-BC1D-B45EE4C88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 sz="4300">
                <a:solidFill>
                  <a:srgbClr val="FFFFFF"/>
                </a:solidFill>
              </a:rPr>
              <a:t>Change of Transportation?  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34ED8A-BEE3-4F34-B45B-731E1E292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07697-4DB0-4267-A35C-AD73E2E01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Please write a note if your student is going home a different way. </a:t>
            </a:r>
            <a:endParaRPr lang="en-US">
              <a:solidFill>
                <a:srgbClr val="FFFFFF"/>
              </a:solidFill>
              <a:ea typeface="+mn-lt"/>
              <a:cs typeface="+mn-lt"/>
            </a:endParaRPr>
          </a:p>
          <a:p>
            <a:endParaRPr lang="en-US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We are not allowed to take phone calls unless it is an absolute emergency.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3211E5C-876E-4E1A-A2AA-486E3163AA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2" b="2879"/>
          <a:stretch/>
        </p:blipFill>
        <p:spPr>
          <a:xfrm>
            <a:off x="6096000" y="640080"/>
            <a:ext cx="5455921" cy="5577840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3BF92C73-6D29-438A-9BC5-B377C4E8DD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5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73"/>
    </mc:Choice>
    <mc:Fallback>
      <p:transition spd="slow" advTm="22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405AE-6F9F-4442-88EA-F41521447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                    Car Riders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3CE92-33B8-49A7-8B3C-7E474BFB1B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45720" tIns="45720" rIns="45720" bIns="45720" rtlCol="0" anchor="t">
            <a:normAutofit/>
          </a:bodyPr>
          <a:lstStyle/>
          <a:p>
            <a:r>
              <a:rPr lang="en-US" u="sng" dirty="0"/>
              <a:t>Drop off/ Dismissal:</a:t>
            </a:r>
          </a:p>
          <a:p>
            <a:r>
              <a:rPr lang="en-US" dirty="0">
                <a:ea typeface="+mn-lt"/>
                <a:cs typeface="+mn-lt"/>
              </a:rPr>
              <a:t>Drop off and Dismissal is in the back of the school. </a:t>
            </a:r>
          </a:p>
          <a:p>
            <a:r>
              <a:rPr lang="en-US" dirty="0">
                <a:ea typeface="+mn-lt"/>
                <a:cs typeface="+mn-lt"/>
              </a:rPr>
              <a:t>Drop off starts at 7:45AM </a:t>
            </a:r>
          </a:p>
          <a:p>
            <a:r>
              <a:rPr lang="en-US" dirty="0">
                <a:ea typeface="+mn-lt"/>
                <a:cs typeface="+mn-lt"/>
              </a:rPr>
              <a:t>Dismissal begins at 2:55PM. 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*Do not get out of your car*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D38509-EE1C-463B-B08A-F990FD4D84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45720" tIns="45720" rIns="45720" bIns="45720" rtlCol="0" anchor="t">
            <a:normAutofit/>
          </a:bodyPr>
          <a:lstStyle/>
          <a:p>
            <a:r>
              <a:rPr lang="en-US" u="sng" dirty="0"/>
              <a:t>Car Tags:</a:t>
            </a:r>
          </a:p>
          <a:p>
            <a:endParaRPr lang="en-US" dirty="0"/>
          </a:p>
          <a:p>
            <a:r>
              <a:rPr lang="en-US" dirty="0">
                <a:ea typeface="+mn-lt"/>
                <a:cs typeface="+mn-lt"/>
              </a:rPr>
              <a:t>Required to pick up your student at dismissal. </a:t>
            </a:r>
          </a:p>
          <a:p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NO</a:t>
            </a:r>
            <a:r>
              <a:rPr lang="en-US" dirty="0">
                <a:ea typeface="+mn-lt"/>
                <a:cs typeface="+mn-lt"/>
              </a:rPr>
              <a:t> car tag, </a:t>
            </a:r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NO</a:t>
            </a:r>
            <a:r>
              <a:rPr lang="en-US" dirty="0">
                <a:ea typeface="+mn-lt"/>
                <a:cs typeface="+mn-lt"/>
              </a:rPr>
              <a:t> student.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*  Extra car tags can be purchased for $2.00 in front office.</a:t>
            </a:r>
            <a:endParaRPr lang="en-US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9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B4DC4860-597B-467F-A3A2-0722B52B6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1195" y="1569"/>
            <a:ext cx="3012141" cy="2338891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1239FAC7-12B0-4ACF-A443-F38CB38A19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8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15"/>
    </mc:Choice>
    <mc:Fallback>
      <p:transition spd="slow" advTm="38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EB292-A553-4C45-ACD1-C80D80A91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304" y="136981"/>
            <a:ext cx="9720072" cy="1499616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                   </a:t>
            </a:r>
            <a:r>
              <a:rPr lang="en-US" u="sng" dirty="0">
                <a:ea typeface="+mj-lt"/>
                <a:cs typeface="+mj-lt"/>
              </a:rPr>
              <a:t>Required Documents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ADBDA-9C68-47BB-8373-722F5147E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0963" y="1197807"/>
            <a:ext cx="4510465" cy="2925184"/>
          </a:xfrm>
        </p:spPr>
        <p:txBody>
          <a:bodyPr vert="horz" lIns="45720" tIns="45720" rIns="4572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ea typeface="+mn-lt"/>
                <a:cs typeface="+mn-lt"/>
              </a:rPr>
              <a:t>* Form 3231 (Ear, Eye, Dental, and Nutrition)</a:t>
            </a:r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       </a:t>
            </a:r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Due: November 8th, 2021</a:t>
            </a:r>
            <a:r>
              <a:rPr lang="en-US" dirty="0">
                <a:solidFill>
                  <a:srgbClr val="FF0000"/>
                </a:solidFill>
              </a:rPr>
              <a:t>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9479F-AC4D-435A-9DD1-37832F560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3975" y="1253836"/>
            <a:ext cx="4754880" cy="2824332"/>
          </a:xfrm>
        </p:spPr>
        <p:txBody>
          <a:bodyPr vert="horz" lIns="45720" tIns="45720" rIns="45720" bIns="45720" rtlCol="0" anchor="t">
            <a:normAutofit/>
          </a:bodyPr>
          <a:lstStyle/>
          <a:p>
            <a:endParaRPr lang="en-US" dirty="0"/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* Social Security Card, Form 3300 (immunization), </a:t>
            </a:r>
            <a:endParaRPr lang="en-US"/>
          </a:p>
          <a:p>
            <a:endParaRPr lang="en-US" dirty="0"/>
          </a:p>
          <a:p>
            <a:r>
              <a:rPr lang="en-US" dirty="0"/>
              <a:t>   </a:t>
            </a:r>
            <a:r>
              <a:rPr lang="en-US" dirty="0">
                <a:solidFill>
                  <a:srgbClr val="FF0000"/>
                </a:solidFill>
              </a:rPr>
              <a:t>   Due: September 7th,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5DE15-2372-476E-8A79-CA3EB7AF33ED}"/>
              </a:ext>
            </a:extLst>
          </p:cNvPr>
          <p:cNvSpPr txBox="1"/>
          <p:nvPr/>
        </p:nvSpPr>
        <p:spPr>
          <a:xfrm>
            <a:off x="1628406" y="5599515"/>
            <a:ext cx="89176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Failure to turn these documents in could have your student withdrawn from school/program. </a:t>
            </a:r>
            <a:endParaRPr lang="en-US" dirty="0"/>
          </a:p>
        </p:txBody>
      </p:sp>
      <p:pic>
        <p:nvPicPr>
          <p:cNvPr id="6" name="Picture 6" descr="A drawing of a face&#10;&#10;Description generated with high confidence">
            <a:extLst>
              <a:ext uri="{FF2B5EF4-FFF2-40B4-BE49-F238E27FC236}">
                <a16:creationId xmlns:a16="http://schemas.microsoft.com/office/drawing/2014/main" id="{48B2427E-CA46-45B0-96D7-CC239E388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04390" y="3616369"/>
            <a:ext cx="1859248" cy="1915277"/>
          </a:xfrm>
          <a:prstGeom prst="rect">
            <a:avLst/>
          </a:prstGeom>
        </p:spPr>
      </p:pic>
      <p:pic>
        <p:nvPicPr>
          <p:cNvPr id="14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C92C2F6-3B46-4812-ABDA-D208282DA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013576" y="198120"/>
            <a:ext cx="1667436" cy="1609613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1EDD7FDC-2AE9-4544-8E37-E9A2D341AC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4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50"/>
    </mc:Choice>
    <mc:Fallback>
      <p:transition spd="slow" advTm="3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7DD035E9-9492-4A96-8BC3-7FB24D7F9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08F5A4-368A-440F-9997-E5F2DD674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59317"/>
            <a:ext cx="4389120" cy="1749552"/>
          </a:xfrm>
        </p:spPr>
        <p:txBody>
          <a:bodyPr>
            <a:normAutofit/>
          </a:bodyPr>
          <a:lstStyle/>
          <a:p>
            <a:r>
              <a:rPr lang="en-US" sz="4400"/>
              <a:t>                 Early Release Dates</a:t>
            </a:r>
          </a:p>
        </p:txBody>
      </p:sp>
      <p:cxnSp>
        <p:nvCxnSpPr>
          <p:cNvPr id="13" name="Straight Connector 10">
            <a:extLst>
              <a:ext uri="{FF2B5EF4-FFF2-40B4-BE49-F238E27FC236}">
                <a16:creationId xmlns:a16="http://schemas.microsoft.com/office/drawing/2014/main" id="{EEFBDC43-ADB2-4EDE-8696-528BCABD1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8AAEA-A1B4-486B-8E96-3C4F86714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389120" cy="3931920"/>
          </a:xfrm>
        </p:spPr>
        <p:txBody>
          <a:bodyPr vert="horz" lIns="45720" tIns="45720" rIns="45720" bIns="45720" rtlCol="0">
            <a:normAutofit/>
          </a:bodyPr>
          <a:lstStyle/>
          <a:p>
            <a:endParaRPr lang="en-US" sz="1800"/>
          </a:p>
          <a:p>
            <a:r>
              <a:rPr lang="en-US" sz="1800"/>
              <a:t>Thursday, October 7th, 2021 </a:t>
            </a:r>
          </a:p>
          <a:p>
            <a:r>
              <a:rPr lang="en-US" sz="1800"/>
              <a:t> Tuesday, December 21th, 2021</a:t>
            </a:r>
          </a:p>
          <a:p>
            <a:r>
              <a:rPr lang="en-US" sz="1800"/>
              <a:t>Friday, February 18th, 2022</a:t>
            </a:r>
          </a:p>
          <a:p>
            <a:r>
              <a:rPr lang="en-US" sz="1800"/>
              <a:t>Thursday, March 10th, 2022</a:t>
            </a:r>
          </a:p>
          <a:p>
            <a:r>
              <a:rPr lang="en-US" sz="1800"/>
              <a:t>Tuesday, May 24th, 2022   LAST DAY OF SCHOOL </a:t>
            </a:r>
          </a:p>
          <a:p>
            <a:endParaRPr lang="en-US" sz="1800"/>
          </a:p>
          <a:p>
            <a:endParaRPr lang="en-US" sz="1800"/>
          </a:p>
        </p:txBody>
      </p:sp>
      <p:pic>
        <p:nvPicPr>
          <p:cNvPr id="4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5685CEF-3B91-4DC1-BBA9-2BF621A836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6096" r="1" b="3093"/>
          <a:stretch/>
        </p:blipFill>
        <p:spPr>
          <a:xfrm>
            <a:off x="7056116" y="960120"/>
            <a:ext cx="4175762" cy="4940852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DF5C6A90-79FB-4FDB-8D0D-557BE00E03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21"/>
    </mc:Choice>
    <mc:Fallback>
      <p:transition spd="slow" advTm="14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06A63-D192-4AD7-B99D-77363C7A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37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No school dates</a:t>
            </a:r>
          </a:p>
        </p:txBody>
      </p: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6EDD-0F22-4E21-974A-EE6458EDD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224" y="1739661"/>
            <a:ext cx="3777334" cy="4665165"/>
          </a:xfrm>
        </p:spPr>
        <p:txBody>
          <a:bodyPr vert="horz" lIns="45720" tIns="45720" rIns="45720" bIns="45720" rtlCol="0" anchor="t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ea typeface="+mn-lt"/>
                <a:cs typeface="+mn-lt"/>
              </a:rPr>
              <a:t>Labor Day-  September 6th, 2021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>
                <a:solidFill>
                  <a:srgbClr val="FFFFFF"/>
                </a:solidFill>
              </a:rPr>
              <a:t>Fall Break- October 8th-October 11th </a:t>
            </a:r>
          </a:p>
          <a:p>
            <a:r>
              <a:rPr lang="en-US" sz="1600" b="1" dirty="0">
                <a:solidFill>
                  <a:srgbClr val="FFFFFF"/>
                </a:solidFill>
              </a:rPr>
              <a:t>Veterans Day- November 11th, 2021</a:t>
            </a:r>
          </a:p>
          <a:p>
            <a:r>
              <a:rPr lang="en-US" sz="1600" b="1" dirty="0">
                <a:solidFill>
                  <a:srgbClr val="FFFFFF"/>
                </a:solidFill>
              </a:rPr>
              <a:t>Thanksgiving Break- November 22-26</a:t>
            </a:r>
          </a:p>
          <a:p>
            <a:r>
              <a:rPr lang="en-US" sz="1600" b="1" dirty="0">
                <a:solidFill>
                  <a:srgbClr val="FFFFFF"/>
                </a:solidFill>
                <a:ea typeface="+mn-lt"/>
                <a:cs typeface="+mn-lt"/>
              </a:rPr>
              <a:t>Christmas/ Winter Break- Dec 22 –31 2021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>
                <a:solidFill>
                  <a:srgbClr val="FFFFFF"/>
                </a:solidFill>
              </a:rPr>
              <a:t>Student Holiday- January 3rd, 2022</a:t>
            </a:r>
          </a:p>
          <a:p>
            <a:r>
              <a:rPr lang="en-US" sz="1600" b="1" dirty="0">
                <a:solidFill>
                  <a:srgbClr val="FFFFFF"/>
                </a:solidFill>
              </a:rPr>
              <a:t>MLK Holiday- January 17th, 2022</a:t>
            </a:r>
          </a:p>
          <a:p>
            <a:r>
              <a:rPr lang="en-US" sz="1600" b="1" dirty="0">
                <a:solidFill>
                  <a:srgbClr val="FFFFFF"/>
                </a:solidFill>
              </a:rPr>
              <a:t>Student Holiday- February 18th, 2022</a:t>
            </a:r>
          </a:p>
          <a:p>
            <a:r>
              <a:rPr lang="en-US" sz="1600" b="1" dirty="0">
                <a:solidFill>
                  <a:srgbClr val="FFFFFF"/>
                </a:solidFill>
              </a:rPr>
              <a:t>Student Holiday- February 21st, 2022</a:t>
            </a:r>
          </a:p>
          <a:p>
            <a:r>
              <a:rPr lang="en-US" sz="1600" b="1" dirty="0">
                <a:solidFill>
                  <a:srgbClr val="FFFFFF"/>
                </a:solidFill>
              </a:rPr>
              <a:t>Student Holiday- March 11th, 2022</a:t>
            </a:r>
          </a:p>
          <a:p>
            <a:r>
              <a:rPr lang="en-US" sz="1600" b="1" dirty="0">
                <a:solidFill>
                  <a:srgbClr val="FFFFFF"/>
                </a:solidFill>
              </a:rPr>
              <a:t>Spring Break- April 4th-11th, 2022</a:t>
            </a:r>
          </a:p>
          <a:p>
            <a:r>
              <a:rPr lang="en-US" sz="1600" b="1" dirty="0">
                <a:solidFill>
                  <a:srgbClr val="FFFFFF"/>
                </a:solidFill>
              </a:rPr>
              <a:t>Student Holiday- April 15th, 2022</a:t>
            </a:r>
          </a:p>
          <a:p>
            <a:pPr marL="0" indent="0">
              <a:buNone/>
            </a:pPr>
            <a:endParaRPr lang="en-US" sz="1200">
              <a:solidFill>
                <a:srgbClr val="FFFFFF"/>
              </a:solidFill>
            </a:endParaRPr>
          </a:p>
          <a:p>
            <a:endParaRPr lang="en-US" sz="1200">
              <a:solidFill>
                <a:srgbClr val="FFFFFF"/>
              </a:solidFill>
            </a:endParaRPr>
          </a:p>
          <a:p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4" name="Picture 4" descr="Sorry We're closed sign vector clipart image - Free stock ...">
            <a:extLst>
              <a:ext uri="{FF2B5EF4-FFF2-40B4-BE49-F238E27FC236}">
                <a16:creationId xmlns:a16="http://schemas.microsoft.com/office/drawing/2014/main" id="{09DD4F45-B8C8-484D-AEEC-DF4A4C8BC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17049"/>
            <a:ext cx="5455921" cy="4623901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929B76C-065E-4DA8-AD36-DD36398A71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7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26"/>
    </mc:Choice>
    <mc:Fallback>
      <p:transition spd="slow" advTm="10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5B65-35C1-4E1A-881D-3612F3F4F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                            </a:t>
            </a:r>
            <a:r>
              <a:rPr lang="en-US" u="sng" dirty="0" err="1">
                <a:ea typeface="+mj-lt"/>
                <a:cs typeface="+mj-lt"/>
              </a:rPr>
              <a:t>Tardies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DD03A-7C4A-4306-97E4-03D235BBB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386852"/>
            <a:ext cx="4754880" cy="3922508"/>
          </a:xfr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Chronic Tardiness is a late arrival or early departure more than once per week. Chronic Absenteeism is missing more than 2 days per month without medical or other reasonable excuse.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4" name="Picture 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52206440-ECC9-4E01-AF8A-09B44455C4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81" r="-2" b="11271"/>
          <a:stretch/>
        </p:blipFill>
        <p:spPr>
          <a:xfrm>
            <a:off x="7037431" y="2286000"/>
            <a:ext cx="3706769" cy="3290115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D91C6663-43C6-4BF0-A5A6-65B080E2B3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0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73"/>
    </mc:Choice>
    <mc:Fallback>
      <p:transition spd="slow" advTm="2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411DB08-1669-426B-BBEB-FAD285EF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9E4219-121F-4CD1-AA58-24746CD2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8AE5BC-78C4-4137-BE21-582F5B2B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640080"/>
            <a:ext cx="4208656" cy="13584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If your child is sick....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F50912-06FD-4216-BAD3-21050F59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765314"/>
            <a:ext cx="393192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E1F8F9C-A811-486A-A0AA-D7D2630CD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00" y="707620"/>
            <a:ext cx="5459470" cy="54437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973C98-A029-416E-A25C-7B4268F37642}"/>
              </a:ext>
            </a:extLst>
          </p:cNvPr>
          <p:cNvSpPr txBox="1"/>
          <p:nvPr/>
        </p:nvSpPr>
        <p:spPr>
          <a:xfrm>
            <a:off x="752866" y="2427405"/>
            <a:ext cx="3953435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If your student has a fever, throwing up, and/or diarrhea please keep them home. 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Your student has to be </a:t>
            </a:r>
            <a:r>
              <a:rPr lang="en-US" b="1" dirty="0">
                <a:ea typeface="+mn-lt"/>
                <a:cs typeface="+mn-lt"/>
              </a:rPr>
              <a:t>free from all symptoms for 24 HOURS</a:t>
            </a:r>
            <a:r>
              <a:rPr lang="en-US" dirty="0">
                <a:ea typeface="+mn-lt"/>
                <a:cs typeface="+mn-lt"/>
              </a:rPr>
              <a:t> before he/she is allowed back to school.</a:t>
            </a:r>
            <a:r>
              <a:rPr lang="en-US" i="1" dirty="0">
                <a:ea typeface="+mn-lt"/>
                <a:cs typeface="+mn-lt"/>
              </a:rPr>
              <a:t> </a:t>
            </a:r>
          </a:p>
          <a:p>
            <a:endParaRPr lang="en-US" i="1" dirty="0"/>
          </a:p>
          <a:p>
            <a:r>
              <a:rPr lang="en-US" i="1" dirty="0"/>
              <a:t>Please check for COVID symptoms daily. 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5F679B1F-2BAD-47A1-ABF4-FF6C8B9060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3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46"/>
    </mc:Choice>
    <mc:Fallback>
      <p:transition spd="slow" advTm="30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</TotalTime>
  <Words>630</Words>
  <Application>Microsoft Office PowerPoint</Application>
  <PresentationFormat>Widescreen</PresentationFormat>
  <Paragraphs>97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Tw Cen MT</vt:lpstr>
      <vt:lpstr>Tw Cen MT Condensed</vt:lpstr>
      <vt:lpstr>Wingdings 3</vt:lpstr>
      <vt:lpstr>Integral</vt:lpstr>
      <vt:lpstr>Pre-k orientation 2021-2022</vt:lpstr>
      <vt:lpstr>Daily Routine </vt:lpstr>
      <vt:lpstr>Change of Transportation?  </vt:lpstr>
      <vt:lpstr>                    Car Riders</vt:lpstr>
      <vt:lpstr>                   Required Documents</vt:lpstr>
      <vt:lpstr>                 Early Release Dates</vt:lpstr>
      <vt:lpstr>No school dates</vt:lpstr>
      <vt:lpstr>                            Tardies</vt:lpstr>
      <vt:lpstr>If your child is sick....</vt:lpstr>
      <vt:lpstr>Snacks </vt:lpstr>
      <vt:lpstr>Join Class DOJO Or Remind </vt:lpstr>
      <vt:lpstr>                Parent Conferences</vt:lpstr>
      <vt:lpstr>Contact Info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Waters</dc:creator>
  <cp:lastModifiedBy>Key, Tara</cp:lastModifiedBy>
  <cp:revision>951</cp:revision>
  <dcterms:created xsi:type="dcterms:W3CDTF">2014-09-12T02:18:28Z</dcterms:created>
  <dcterms:modified xsi:type="dcterms:W3CDTF">2021-09-09T18:31:02Z</dcterms:modified>
</cp:coreProperties>
</file>